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0" r:id="rId3"/>
    <p:sldId id="295" r:id="rId4"/>
    <p:sldId id="291" r:id="rId5"/>
    <p:sldId id="296" r:id="rId6"/>
    <p:sldId id="292" r:id="rId7"/>
    <p:sldId id="297" r:id="rId8"/>
    <p:sldId id="293" r:id="rId9"/>
    <p:sldId id="298" r:id="rId10"/>
    <p:sldId id="294" r:id="rId11"/>
    <p:sldId id="257" r:id="rId12"/>
    <p:sldId id="263" r:id="rId13"/>
    <p:sldId id="268" r:id="rId14"/>
    <p:sldId id="274" r:id="rId15"/>
    <p:sldId id="279" r:id="rId16"/>
    <p:sldId id="285" r:id="rId17"/>
    <p:sldId id="286" r:id="rId18"/>
    <p:sldId id="288" r:id="rId19"/>
    <p:sldId id="287" r:id="rId20"/>
    <p:sldId id="289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33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4D3FD-207B-4F22-B9DB-9867B0949CFB}" type="datetimeFigureOut">
              <a:rPr lang="ru-RU" smtClean="0"/>
              <a:pPr/>
              <a:t>03.05.2020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44B2C-91C2-49E7-BA53-B32490263A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4D3FD-207B-4F22-B9DB-9867B0949CFB}" type="datetimeFigureOut">
              <a:rPr lang="ru-RU" smtClean="0"/>
              <a:pPr/>
              <a:t>03.05.2020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44B2C-91C2-49E7-BA53-B32490263A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4D3FD-207B-4F22-B9DB-9867B0949CFB}" type="datetimeFigureOut">
              <a:rPr lang="ru-RU" smtClean="0"/>
              <a:pPr/>
              <a:t>03.05.2020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44B2C-91C2-49E7-BA53-B32490263A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4D3FD-207B-4F22-B9DB-9867B0949CFB}" type="datetimeFigureOut">
              <a:rPr lang="ru-RU" smtClean="0"/>
              <a:pPr/>
              <a:t>03.05.2020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44B2C-91C2-49E7-BA53-B32490263A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4D3FD-207B-4F22-B9DB-9867B0949CFB}" type="datetimeFigureOut">
              <a:rPr lang="ru-RU" smtClean="0"/>
              <a:pPr/>
              <a:t>03.05.2020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44B2C-91C2-49E7-BA53-B32490263A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4D3FD-207B-4F22-B9DB-9867B0949CFB}" type="datetimeFigureOut">
              <a:rPr lang="ru-RU" smtClean="0"/>
              <a:pPr/>
              <a:t>03.05.2020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44B2C-91C2-49E7-BA53-B32490263A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4D3FD-207B-4F22-B9DB-9867B0949CFB}" type="datetimeFigureOut">
              <a:rPr lang="ru-RU" smtClean="0"/>
              <a:pPr/>
              <a:t>03.05.2020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44B2C-91C2-49E7-BA53-B32490263A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4D3FD-207B-4F22-B9DB-9867B0949CFB}" type="datetimeFigureOut">
              <a:rPr lang="ru-RU" smtClean="0"/>
              <a:pPr/>
              <a:t>03.05.2020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44B2C-91C2-49E7-BA53-B32490263A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4D3FD-207B-4F22-B9DB-9867B0949CFB}" type="datetimeFigureOut">
              <a:rPr lang="ru-RU" smtClean="0"/>
              <a:pPr/>
              <a:t>03.05.2020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44B2C-91C2-49E7-BA53-B32490263A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4D3FD-207B-4F22-B9DB-9867B0949CFB}" type="datetimeFigureOut">
              <a:rPr lang="ru-RU" smtClean="0"/>
              <a:pPr/>
              <a:t>03.05.2020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44B2C-91C2-49E7-BA53-B32490263A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4D3FD-207B-4F22-B9DB-9867B0949CFB}" type="datetimeFigureOut">
              <a:rPr lang="ru-RU" smtClean="0"/>
              <a:pPr/>
              <a:t>03.05.2020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44B2C-91C2-49E7-BA53-B32490263A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64D3FD-207B-4F22-B9DB-9867B0949CFB}" type="datetimeFigureOut">
              <a:rPr lang="ru-RU" smtClean="0"/>
              <a:pPr/>
              <a:t>03.05.2020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544B2C-91C2-49E7-BA53-B32490263AC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0.png"/><Relationship Id="rId3" Type="http://schemas.openxmlformats.org/officeDocument/2006/relationships/audio" Target="../media/audio2.wav"/><Relationship Id="rId7" Type="http://schemas.openxmlformats.org/officeDocument/2006/relationships/image" Target="../media/image24.png"/><Relationship Id="rId12" Type="http://schemas.openxmlformats.org/officeDocument/2006/relationships/image" Target="../media/image29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33.png"/><Relationship Id="rId1" Type="http://schemas.openxmlformats.org/officeDocument/2006/relationships/audio" Target="../media/audio1.wav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2.jpeg"/><Relationship Id="rId15" Type="http://schemas.openxmlformats.org/officeDocument/2006/relationships/image" Target="../media/image32.gif"/><Relationship Id="rId10" Type="http://schemas.openxmlformats.org/officeDocument/2006/relationships/image" Target="../media/image27.png"/><Relationship Id="rId4" Type="http://schemas.openxmlformats.org/officeDocument/2006/relationships/audio" Target="../media/audio3.wav"/><Relationship Id="rId9" Type="http://schemas.openxmlformats.org/officeDocument/2006/relationships/image" Target="../media/image26.png"/><Relationship Id="rId14" Type="http://schemas.openxmlformats.org/officeDocument/2006/relationships/image" Target="../media/image31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7" Type="http://schemas.openxmlformats.org/officeDocument/2006/relationships/image" Target="../media/image37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2.wav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38.jpeg"/><Relationship Id="rId7" Type="http://schemas.openxmlformats.org/officeDocument/2006/relationships/image" Target="../media/image42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10" Type="http://schemas.openxmlformats.org/officeDocument/2006/relationships/image" Target="../media/image44.png"/><Relationship Id="rId4" Type="http://schemas.openxmlformats.org/officeDocument/2006/relationships/image" Target="../media/image39.png"/><Relationship Id="rId9" Type="http://schemas.openxmlformats.org/officeDocument/2006/relationships/image" Target="../media/image4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email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1928802"/>
            <a:ext cx="821533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Правила </a:t>
            </a:r>
          </a:p>
          <a:p>
            <a:pPr algn="ctr"/>
            <a:r>
              <a:rPr lang="ru-RU" sz="6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</a:t>
            </a:r>
            <a:r>
              <a:rPr lang="ru-RU" sz="6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оведения весной</a:t>
            </a:r>
            <a:endParaRPr lang="ru-RU" sz="6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6" name="Рисунок 5" descr="джз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643438" y="4357694"/>
            <a:ext cx="1833560" cy="1833560"/>
          </a:xfrm>
          <a:prstGeom prst="rect">
            <a:avLst/>
          </a:prstGeom>
        </p:spPr>
      </p:pic>
      <p:pic>
        <p:nvPicPr>
          <p:cNvPr id="7" name="Рисунок 6" descr="джз.pn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 flipH="1">
            <a:off x="3071802" y="4357694"/>
            <a:ext cx="1581160" cy="1833560"/>
          </a:xfrm>
          <a:prstGeom prst="rect">
            <a:avLst/>
          </a:prstGeom>
        </p:spPr>
      </p:pic>
    </p:spTree>
  </p:cSld>
  <p:clrMapOvr>
    <a:masterClrMapping/>
  </p:clrMapOvr>
  <p:transition advTm="5000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260648"/>
            <a:ext cx="698477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33CC"/>
                </a:solidFill>
              </a:rPr>
              <a:t>Велосипед не игрушка, а средство передвижения. Ездить на велосипеде по проезжей части можно только с 14 лет. А пока </a:t>
            </a:r>
            <a:r>
              <a:rPr lang="ru-RU" sz="2400" b="1" dirty="0" smtClean="0">
                <a:solidFill>
                  <a:srgbClr val="0033CC"/>
                </a:solidFill>
              </a:rPr>
              <a:t>дети </a:t>
            </a:r>
            <a:r>
              <a:rPr lang="ru-RU" sz="2400" b="1" dirty="0" smtClean="0">
                <a:solidFill>
                  <a:srgbClr val="0033CC"/>
                </a:solidFill>
              </a:rPr>
              <a:t> </a:t>
            </a:r>
            <a:r>
              <a:rPr lang="ru-RU" sz="2400" b="1" dirty="0">
                <a:solidFill>
                  <a:srgbClr val="0033CC"/>
                </a:solidFill>
              </a:rPr>
              <a:t>маленькие, кататься можно только на поляне у дома или там, где нет движения транспорта.</a:t>
            </a:r>
          </a:p>
        </p:txBody>
      </p:sp>
      <p:pic>
        <p:nvPicPr>
          <p:cNvPr id="6146" name="Picture 2" descr="http://playcast.ru/uploads/2015/03/29/12888940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13838" y="2852936"/>
            <a:ext cx="2124236" cy="2466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85007053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email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 descr="C41-33 копия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flipH="1">
            <a:off x="2786050" y="3571876"/>
            <a:ext cx="1814290" cy="2619072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500298" y="1500174"/>
            <a:ext cx="664370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Весной делайте</a:t>
            </a:r>
          </a:p>
          <a:p>
            <a:pPr algn="ctr"/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скворечники!</a:t>
            </a:r>
            <a:endParaRPr lang="ru-RU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pic>
        <p:nvPicPr>
          <p:cNvPr id="4" name="Рисунок 3" descr="74.pn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 flipH="1">
            <a:off x="5715008" y="3571876"/>
            <a:ext cx="1928827" cy="2971821"/>
          </a:xfrm>
          <a:prstGeom prst="rect">
            <a:avLst/>
          </a:prstGeom>
        </p:spPr>
      </p:pic>
    </p:spTree>
  </p:cSld>
  <p:clrMapOvr>
    <a:masterClrMapping/>
  </p:clrMapOvr>
  <p:transition advTm="4000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email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 descr="C41-33 копия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flipH="1">
            <a:off x="2786050" y="3571876"/>
            <a:ext cx="1814290" cy="2619072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303759" y="1214422"/>
            <a:ext cx="3390222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Не катайтесь</a:t>
            </a:r>
          </a:p>
          <a:p>
            <a:pPr algn="ctr"/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с подтаявших</a:t>
            </a:r>
          </a:p>
          <a:p>
            <a:pPr algn="ctr"/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горок!</a:t>
            </a:r>
            <a:endParaRPr lang="ru-RU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pic>
        <p:nvPicPr>
          <p:cNvPr id="4" name="Рисунок 3" descr="post-49092-126261696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5929320" y="3816088"/>
            <a:ext cx="3214679" cy="2369417"/>
          </a:xfrm>
          <a:prstGeom prst="rect">
            <a:avLst/>
          </a:prstGeom>
        </p:spPr>
      </p:pic>
    </p:spTree>
  </p:cSld>
  <p:clrMapOvr>
    <a:masterClrMapping/>
  </p:clrMapOvr>
  <p:transition advTm="5000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email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 descr="C41-33 копия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flipH="1">
            <a:off x="2786050" y="3571876"/>
            <a:ext cx="1814290" cy="2619072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286116" y="1214422"/>
            <a:ext cx="538480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Не рвите</a:t>
            </a:r>
          </a:p>
          <a:p>
            <a:pPr algn="ctr"/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первые цветы!</a:t>
            </a:r>
            <a:endParaRPr lang="ru-RU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pic>
        <p:nvPicPr>
          <p:cNvPr id="4" name="Рисунок 3" descr="e1ff49d94930.pn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5072066" y="3214686"/>
            <a:ext cx="3263674" cy="3375745"/>
          </a:xfrm>
          <a:prstGeom prst="rect">
            <a:avLst/>
          </a:prstGeom>
        </p:spPr>
      </p:pic>
    </p:spTree>
  </p:cSld>
  <p:clrMapOvr>
    <a:masterClrMapping/>
  </p:clrMapOvr>
  <p:transition advTm="4000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email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 descr="C41-33 копия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flipH="1">
            <a:off x="2786050" y="3571876"/>
            <a:ext cx="1814290" cy="2619072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483768" y="1214422"/>
            <a:ext cx="625534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Весной опасно</a:t>
            </a:r>
          </a:p>
          <a:p>
            <a:pPr algn="ctr"/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ловить рыбу</a:t>
            </a:r>
          </a:p>
          <a:p>
            <a:pPr algn="ctr"/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на льду!</a:t>
            </a:r>
            <a:endParaRPr lang="ru-RU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pic>
        <p:nvPicPr>
          <p:cNvPr id="4" name="Рисунок 3" descr="12377-Cold-Man-Ice-Fishing-In-The-Winter-Clipart-Picture.pn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5357818" y="4071942"/>
            <a:ext cx="3071834" cy="2464294"/>
          </a:xfrm>
          <a:prstGeom prst="rect">
            <a:avLst/>
          </a:prstGeom>
        </p:spPr>
      </p:pic>
    </p:spTree>
  </p:cSld>
  <p:clrMapOvr>
    <a:masterClrMapping/>
  </p:clrMapOvr>
  <p:transition advTm="5000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email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 descr="C41-33 копия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flipH="1">
            <a:off x="2786050" y="3571876"/>
            <a:ext cx="1814290" cy="2619072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691680" y="714356"/>
            <a:ext cx="745232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Не надевай</a:t>
            </a:r>
          </a:p>
          <a:p>
            <a:pPr algn="ctr"/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раньше времени лёгкую  одежду</a:t>
            </a:r>
            <a:r>
              <a:rPr lang="ru-RU" sz="6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!</a:t>
            </a:r>
            <a:r>
              <a:rPr lang="ru-RU" sz="6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endParaRPr lang="ru-RU" sz="6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4" name="Рисунок 3" descr="post-41192-123852895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72066" y="3714752"/>
            <a:ext cx="3000396" cy="2610343"/>
          </a:xfrm>
          <a:prstGeom prst="rect">
            <a:avLst/>
          </a:prstGeom>
        </p:spPr>
      </p:pic>
    </p:spTree>
  </p:cSld>
  <p:clrMapOvr>
    <a:masterClrMapping/>
  </p:clrMapOvr>
  <p:transition advTm="5000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email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 descr="C41-33 копия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flipH="1">
            <a:off x="2786050" y="3571876"/>
            <a:ext cx="1814290" cy="2619072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267744" y="1528707"/>
            <a:ext cx="655272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Давайте</a:t>
            </a:r>
          </a:p>
          <a:p>
            <a:pPr algn="ctr"/>
            <a:r>
              <a:rPr lang="ru-RU" sz="6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поиграем!</a:t>
            </a:r>
            <a:endParaRPr lang="ru-RU" sz="6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advTm="5000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5" cstate="email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69rwh.png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>
          <a:xfrm flipH="1">
            <a:off x="428596" y="214290"/>
            <a:ext cx="1357322" cy="15744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00166" y="214290"/>
            <a:ext cx="58579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Ребята сделали скворечники.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Выберите перелётных птиц.</a:t>
            </a:r>
            <a:endParaRPr lang="ru-RU" sz="2800" b="1" dirty="0">
              <a:solidFill>
                <a:srgbClr val="002060"/>
              </a:solidFill>
            </a:endParaRPr>
          </a:p>
        </p:txBody>
      </p:sp>
      <p:pic>
        <p:nvPicPr>
          <p:cNvPr id="4" name="Рисунок 3" descr="post-299634-1302064859.png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6929454" y="142852"/>
            <a:ext cx="2071702" cy="1657361"/>
          </a:xfrm>
          <a:prstGeom prst="rect">
            <a:avLst/>
          </a:prstGeom>
        </p:spPr>
      </p:pic>
      <p:pic>
        <p:nvPicPr>
          <p:cNvPr id="5" name="Рисунок 4" descr="582c7c7f-dae7-4441-83fb-45653b842883.png"/>
          <p:cNvPicPr>
            <a:picLocks noChangeAspect="1"/>
          </p:cNvPicPr>
          <p:nvPr/>
        </p:nvPicPr>
        <p:blipFill>
          <a:blip r:embed="rId8" cstate="email"/>
          <a:srcRect/>
          <a:stretch>
            <a:fillRect/>
          </a:stretch>
        </p:blipFill>
        <p:spPr>
          <a:xfrm>
            <a:off x="-142908" y="1857364"/>
            <a:ext cx="3143272" cy="2357454"/>
          </a:xfrm>
          <a:prstGeom prst="rect">
            <a:avLst/>
          </a:prstGeom>
        </p:spPr>
      </p:pic>
      <p:pic>
        <p:nvPicPr>
          <p:cNvPr id="6" name="Рисунок 5" descr="582c7c7f-dae7-4441-83fb-45653b842883.png"/>
          <p:cNvPicPr>
            <a:picLocks noChangeAspect="1"/>
          </p:cNvPicPr>
          <p:nvPr/>
        </p:nvPicPr>
        <p:blipFill>
          <a:blip r:embed="rId9" cstate="email"/>
          <a:srcRect/>
          <a:stretch>
            <a:fillRect/>
          </a:stretch>
        </p:blipFill>
        <p:spPr>
          <a:xfrm>
            <a:off x="2428860" y="2000240"/>
            <a:ext cx="3071834" cy="2214578"/>
          </a:xfrm>
          <a:prstGeom prst="rect">
            <a:avLst/>
          </a:prstGeom>
        </p:spPr>
      </p:pic>
      <p:pic>
        <p:nvPicPr>
          <p:cNvPr id="7" name="Рисунок 6" descr="582c7c7f-dae7-4441-83fb-45653b842883.png"/>
          <p:cNvPicPr>
            <a:picLocks noChangeAspect="1"/>
          </p:cNvPicPr>
          <p:nvPr/>
        </p:nvPicPr>
        <p:blipFill>
          <a:blip r:embed="rId9" cstate="email"/>
          <a:srcRect/>
          <a:stretch>
            <a:fillRect/>
          </a:stretch>
        </p:blipFill>
        <p:spPr>
          <a:xfrm>
            <a:off x="4929190" y="2000240"/>
            <a:ext cx="3071834" cy="2214578"/>
          </a:xfrm>
          <a:prstGeom prst="rect">
            <a:avLst/>
          </a:prstGeom>
        </p:spPr>
      </p:pic>
      <p:pic>
        <p:nvPicPr>
          <p:cNvPr id="8" name="Рисунок 7" descr="skvorets_.png"/>
          <p:cNvPicPr>
            <a:picLocks noChangeAspect="1"/>
          </p:cNvPicPr>
          <p:nvPr/>
        </p:nvPicPr>
        <p:blipFill>
          <a:blip r:embed="rId10" cstate="email"/>
          <a:srcRect/>
          <a:stretch>
            <a:fillRect/>
          </a:stretch>
        </p:blipFill>
        <p:spPr>
          <a:xfrm flipH="1">
            <a:off x="0" y="4500570"/>
            <a:ext cx="2000264" cy="2168562"/>
          </a:xfrm>
          <a:prstGeom prst="rect">
            <a:avLst/>
          </a:prstGeom>
        </p:spPr>
      </p:pic>
      <p:pic>
        <p:nvPicPr>
          <p:cNvPr id="9" name="Рисунок 8" descr="67f85a615317.png"/>
          <p:cNvPicPr>
            <a:picLocks noChangeAspect="1"/>
          </p:cNvPicPr>
          <p:nvPr/>
        </p:nvPicPr>
        <p:blipFill>
          <a:blip r:embed="rId11" cstate="email"/>
          <a:stretch>
            <a:fillRect/>
          </a:stretch>
        </p:blipFill>
        <p:spPr>
          <a:xfrm>
            <a:off x="4429124" y="4786322"/>
            <a:ext cx="2257083" cy="1808602"/>
          </a:xfrm>
          <a:prstGeom prst="rect">
            <a:avLst/>
          </a:prstGeom>
        </p:spPr>
      </p:pic>
      <p:pic>
        <p:nvPicPr>
          <p:cNvPr id="10" name="Рисунок 9" descr="post-190038-1268418845.png"/>
          <p:cNvPicPr>
            <a:picLocks noChangeAspect="1"/>
          </p:cNvPicPr>
          <p:nvPr/>
        </p:nvPicPr>
        <p:blipFill>
          <a:blip r:embed="rId12" cstate="email"/>
          <a:stretch>
            <a:fillRect/>
          </a:stretch>
        </p:blipFill>
        <p:spPr>
          <a:xfrm>
            <a:off x="6786578" y="4429132"/>
            <a:ext cx="2100314" cy="1890282"/>
          </a:xfrm>
          <a:prstGeom prst="rect">
            <a:avLst/>
          </a:prstGeom>
        </p:spPr>
      </p:pic>
      <p:pic>
        <p:nvPicPr>
          <p:cNvPr id="1026" name="Picture 2" descr="C:\Лена\grach.png"/>
          <p:cNvPicPr>
            <a:picLocks noChangeAspect="1" noChangeArrowheads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2071670" y="4796554"/>
            <a:ext cx="1928826" cy="2061446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785786" y="4143380"/>
            <a:ext cx="13896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Скворец</a:t>
            </a:r>
            <a:endParaRPr lang="ru-RU" sz="24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3571868" y="4214818"/>
            <a:ext cx="8470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Грач</a:t>
            </a:r>
            <a:endParaRPr lang="ru-RU" sz="24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5715008" y="4214818"/>
            <a:ext cx="14968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Ласточка</a:t>
            </a:r>
            <a:endParaRPr lang="ru-RU" sz="2400" b="1" dirty="0"/>
          </a:p>
        </p:txBody>
      </p:sp>
      <p:pic>
        <p:nvPicPr>
          <p:cNvPr id="16" name="Рисунок 15" descr="108.gif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1500166" y="4786322"/>
            <a:ext cx="1747844" cy="1747844"/>
          </a:xfrm>
          <a:prstGeom prst="rect">
            <a:avLst/>
          </a:prstGeom>
        </p:spPr>
      </p:pic>
      <p:pic>
        <p:nvPicPr>
          <p:cNvPr id="17" name="Рисунок 16" descr="27.gif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 flipH="1">
            <a:off x="6215074" y="4429132"/>
            <a:ext cx="2491565" cy="2195516"/>
          </a:xfrm>
          <a:prstGeom prst="rect">
            <a:avLst/>
          </a:prstGeom>
        </p:spPr>
      </p:pic>
      <p:pic>
        <p:nvPicPr>
          <p:cNvPr id="18" name="Birds.wav">
            <a:hlinkClick r:id="" action="ppaction://media"/>
          </p:cNvPr>
          <p:cNvPicPr>
            <a:picLocks noRot="1" noChangeAspect="1"/>
          </p:cNvPicPr>
          <p:nvPr>
            <a:wavAudioFile r:embed="rId1" name="Birds.wav"/>
          </p:nvPr>
        </p:nvPicPr>
        <p:blipFill>
          <a:blip r:embed="rId16" cstate="print"/>
          <a:stretch>
            <a:fillRect/>
          </a:stretch>
        </p:blipFill>
        <p:spPr>
          <a:xfrm>
            <a:off x="214282" y="142852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д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1.85185E-6 L 0.01268 -0.34583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0" y="-173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stuplenij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2.96296E-6 L 0.05 -0.34954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00" y="-175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stuplenij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0.00024 L -0.13645 -0.36759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800" y="-184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stuplenij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Bird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4" dur="956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showWhenStopped="0">
                <p:cTn id="45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  <p:bldLst>
      <p:bldP spid="13" grpId="0"/>
      <p:bldP spid="14" grpId="0"/>
      <p:bldP spid="1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email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chool11-14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3071802" y="1071546"/>
            <a:ext cx="5861257" cy="3286148"/>
          </a:xfrm>
          <a:prstGeom prst="rect">
            <a:avLst/>
          </a:prstGeom>
        </p:spPr>
      </p:pic>
      <p:pic>
        <p:nvPicPr>
          <p:cNvPr id="3" name="Рисунок 2" descr="post-60564-1283169744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714348" y="1357298"/>
            <a:ext cx="2428892" cy="511495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000496" y="1928802"/>
            <a:ext cx="431348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Тёплый дождь напоит землю,</a:t>
            </a:r>
          </a:p>
          <a:p>
            <a:r>
              <a:rPr lang="ru-RU" sz="2400" b="1" dirty="0" smtClean="0">
                <a:solidFill>
                  <a:schemeClr val="bg1"/>
                </a:solidFill>
              </a:rPr>
              <a:t>В поле вырастет трава.</a:t>
            </a:r>
          </a:p>
          <a:p>
            <a:r>
              <a:rPr lang="ru-RU" sz="2400" b="1" dirty="0" smtClean="0">
                <a:solidFill>
                  <a:schemeClr val="bg1"/>
                </a:solidFill>
              </a:rPr>
              <a:t>Вешний лес уже не дремлет:</a:t>
            </a:r>
          </a:p>
          <a:p>
            <a:r>
              <a:rPr lang="ru-RU" sz="2400" b="1" dirty="0" smtClean="0">
                <a:solidFill>
                  <a:schemeClr val="bg1"/>
                </a:solidFill>
              </a:rPr>
              <a:t>Появляется трава.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3428992" y="4714884"/>
            <a:ext cx="1428760" cy="914400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Март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5286380" y="4643446"/>
            <a:ext cx="1571636" cy="914400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Апрель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7143768" y="4643446"/>
            <a:ext cx="1428760" cy="914400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Май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9" name="Овал 8">
            <a:hlinkClick r:id="" action="ppaction://noaction">
              <a:snd r:embed="rId6" name="да.wav"/>
            </a:hlinkClick>
          </p:cNvPr>
          <p:cNvSpPr/>
          <p:nvPr/>
        </p:nvSpPr>
        <p:spPr>
          <a:xfrm>
            <a:off x="3428992" y="4643446"/>
            <a:ext cx="1571636" cy="914400"/>
          </a:xfrm>
          <a:prstGeom prst="ellipse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5286380" y="4929198"/>
            <a:ext cx="1571636" cy="914400"/>
          </a:xfrm>
          <a:prstGeom prst="ellipse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>
            <a:hlinkClick r:id="" action="ppaction://noaction">
              <a:snd r:embed="rId6" name="да.wav"/>
            </a:hlinkClick>
          </p:cNvPr>
          <p:cNvSpPr/>
          <p:nvPr/>
        </p:nvSpPr>
        <p:spPr>
          <a:xfrm>
            <a:off x="7143768" y="4643446"/>
            <a:ext cx="1571636" cy="914400"/>
          </a:xfrm>
          <a:prstGeom prst="ellipse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4000496" y="142852"/>
            <a:ext cx="3938322" cy="830997"/>
          </a:xfrm>
          <a:prstGeom prst="rect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Про какой весенний месяц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рассказывает диктор?</a:t>
            </a:r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14" name="Рисунок 13" descr="205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643306" y="1285860"/>
            <a:ext cx="4572032" cy="3048021"/>
          </a:xfrm>
          <a:prstGeom prst="rect">
            <a:avLst/>
          </a:prstGeom>
        </p:spPr>
      </p:pic>
    </p:spTree>
  </p:cSld>
  <p:clrMapOvr>
    <a:masterClrMapping/>
  </p:clrMapOvr>
  <p:transition advClick="0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stuplenij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221455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4" name="Рисунок 13" descr="d4380dfecc04.pn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5715008" y="1071546"/>
            <a:ext cx="2000263" cy="1143008"/>
          </a:xfrm>
          <a:prstGeom prst="rect">
            <a:avLst/>
          </a:prstGeom>
        </p:spPr>
      </p:pic>
      <p:pic>
        <p:nvPicPr>
          <p:cNvPr id="13" name="Рисунок 12" descr="d4380dfecc04.pn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2643174" y="1071546"/>
            <a:ext cx="2000263" cy="1143008"/>
          </a:xfrm>
          <a:prstGeom prst="rect">
            <a:avLst/>
          </a:prstGeom>
        </p:spPr>
      </p:pic>
      <p:pic>
        <p:nvPicPr>
          <p:cNvPr id="12" name="Рисунок 11" descr="d4380dfecc04.pn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0" y="1071546"/>
            <a:ext cx="2000263" cy="1143008"/>
          </a:xfrm>
          <a:prstGeom prst="rect">
            <a:avLst/>
          </a:prstGeom>
        </p:spPr>
      </p:pic>
      <p:pic>
        <p:nvPicPr>
          <p:cNvPr id="2" name="Рисунок 1" descr="2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0" y="1928802"/>
            <a:ext cx="9144000" cy="4929198"/>
          </a:xfrm>
          <a:prstGeom prst="rect">
            <a:avLst/>
          </a:prstGeom>
        </p:spPr>
      </p:pic>
      <p:pic>
        <p:nvPicPr>
          <p:cNvPr id="8" name="Рисунок 7" descr="дети_и_кораблики.png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>
          <a:xfrm>
            <a:off x="142844" y="1071546"/>
            <a:ext cx="3643338" cy="2500330"/>
          </a:xfrm>
          <a:prstGeom prst="rect">
            <a:avLst/>
          </a:prstGeom>
        </p:spPr>
      </p:pic>
      <p:sp>
        <p:nvSpPr>
          <p:cNvPr id="4" name="Двойная волна 3"/>
          <p:cNvSpPr/>
          <p:nvPr/>
        </p:nvSpPr>
        <p:spPr>
          <a:xfrm>
            <a:off x="0" y="3786190"/>
            <a:ext cx="2643174" cy="914400"/>
          </a:xfrm>
          <a:prstGeom prst="doubleWav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Двойная волна 4"/>
          <p:cNvSpPr/>
          <p:nvPr/>
        </p:nvSpPr>
        <p:spPr>
          <a:xfrm>
            <a:off x="2643174" y="3786190"/>
            <a:ext cx="2714644" cy="914400"/>
          </a:xfrm>
          <a:prstGeom prst="doubleWav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Двойная волна 5"/>
          <p:cNvSpPr/>
          <p:nvPr/>
        </p:nvSpPr>
        <p:spPr>
          <a:xfrm>
            <a:off x="5357818" y="3786190"/>
            <a:ext cx="2357422" cy="914400"/>
          </a:xfrm>
          <a:prstGeom prst="doubleWav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0" y="5357826"/>
            <a:ext cx="9144000" cy="9144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 descr="дети_и_кораблики.png"/>
          <p:cNvPicPr>
            <a:picLocks noChangeAspect="1"/>
          </p:cNvPicPr>
          <p:nvPr/>
        </p:nvPicPr>
        <p:blipFill>
          <a:blip r:embed="rId7" cstate="email"/>
          <a:srcRect/>
          <a:stretch>
            <a:fillRect/>
          </a:stretch>
        </p:blipFill>
        <p:spPr>
          <a:xfrm>
            <a:off x="6143636" y="857232"/>
            <a:ext cx="2857472" cy="2857520"/>
          </a:xfrm>
          <a:prstGeom prst="rect">
            <a:avLst/>
          </a:prstGeom>
        </p:spPr>
      </p:pic>
      <p:pic>
        <p:nvPicPr>
          <p:cNvPr id="10" name="Рисунок 9" descr="post-299634-1302064859.png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>
            <a:off x="4143372" y="142852"/>
            <a:ext cx="2071702" cy="1657361"/>
          </a:xfrm>
          <a:prstGeom prst="rect">
            <a:avLst/>
          </a:prstGeom>
        </p:spPr>
      </p:pic>
      <p:sp>
        <p:nvSpPr>
          <p:cNvPr id="11" name="Двойная волна 10"/>
          <p:cNvSpPr/>
          <p:nvPr/>
        </p:nvSpPr>
        <p:spPr>
          <a:xfrm>
            <a:off x="7500958" y="3857628"/>
            <a:ext cx="1643042" cy="914400"/>
          </a:xfrm>
          <a:prstGeom prst="doubleWav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Рисунок 14" descr="дети_и_кораблики.png"/>
          <p:cNvPicPr>
            <a:picLocks noChangeAspect="1"/>
          </p:cNvPicPr>
          <p:nvPr/>
        </p:nvPicPr>
        <p:blipFill>
          <a:blip r:embed="rId9" cstate="email"/>
          <a:srcRect/>
          <a:stretch>
            <a:fillRect/>
          </a:stretch>
        </p:blipFill>
        <p:spPr>
          <a:xfrm flipH="1">
            <a:off x="0" y="3000372"/>
            <a:ext cx="1479187" cy="1571636"/>
          </a:xfrm>
          <a:prstGeom prst="rect">
            <a:avLst/>
          </a:prstGeom>
        </p:spPr>
      </p:pic>
      <p:pic>
        <p:nvPicPr>
          <p:cNvPr id="16" name="Рисунок 15" descr="893e10d4f237.png"/>
          <p:cNvPicPr>
            <a:picLocks noChangeAspect="1"/>
          </p:cNvPicPr>
          <p:nvPr/>
        </p:nvPicPr>
        <p:blipFill>
          <a:blip r:embed="rId10" cstate="email"/>
          <a:srcRect/>
          <a:stretch>
            <a:fillRect/>
          </a:stretch>
        </p:blipFill>
        <p:spPr>
          <a:xfrm flipH="1">
            <a:off x="142844" y="4429132"/>
            <a:ext cx="1285884" cy="1714512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142852"/>
            <a:ext cx="47148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</a:rPr>
              <a:t>Саша и Маша устроили соревнования.</a:t>
            </a:r>
          </a:p>
          <a:p>
            <a:r>
              <a:rPr lang="ru-RU" sz="2000" b="1" dirty="0" smtClean="0">
                <a:solidFill>
                  <a:srgbClr val="002060"/>
                </a:solidFill>
              </a:rPr>
              <a:t>Какой кораблик приплывёт первым?</a:t>
            </a:r>
            <a:endParaRPr lang="ru-RU" sz="20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advClick="0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3.33333E-6 C 0.00799 0.00047 0.01632 0.0007 0.02431 0.00162 C 0.02709 0.00186 0.02952 0.00394 0.03212 0.00463 C 0.04445 0.00741 0.05643 0.01088 0.06875 0.01273 C 0.08073 0.01783 0.08229 0.0176 0.09757 0.01898 C 0.14288 0.01667 0.11806 0.02061 0.13646 0.01273 C 0.13872 0.01065 0.14045 0.00741 0.14306 0.00625 C 0.14532 0.0051 0.14966 0.00301 0.14966 0.00324 C 0.16788 0.00417 0.18073 0.00695 0.19757 0.00949 C 0.20295 0.01204 0.20834 0.0132 0.21424 0.01412 C 0.2165 0.01528 0.21858 0.01621 0.22084 0.01736 C 0.22188 0.01783 0.22413 0.01898 0.22413 0.01922 C 0.23733 0.01713 0.24584 0.01528 0.25764 0.01111 C 0.26285 0.00579 0.27518 -0.00069 0.28195 -0.00324 C 0.29115 -0.00277 0.30052 -0.00254 0.30973 -0.00162 C 0.3132 -0.00115 0.3132 0.00139 0.31632 0.00301 C 0.32032 0.0051 0.32448 0.00672 0.32848 0.00787 C 0.33889 0.01088 0.34757 0.01297 0.35868 0.01412 C 0.36927 0.0132 0.38004 0.0125 0.39063 0.01111 C 0.39584 0.01042 0.40139 -0.00069 0.40955 -0.00324 C 0.43004 -0.02268 0.44636 -0.00416 0.46407 0.00301 C 0.47188 0.01042 0.48056 0.01412 0.48959 0.01736 C 0.49775 0.0132 0.5066 0.01366 0.51511 0.01111 C 0.51927 0.0051 0.52136 0.00486 0.52743 0.00301 C 0.53837 -0.00717 0.56788 -0.00069 0.57952 -3.33333E-6 C 0.58768 0.00139 0.59219 0.00093 0.59844 0.00787 C 0.60104 0.01065 0.60486 0.01806 0.60834 0.01898 C 0.61754 0.0213 0.62691 0.02107 0.63611 0.02223 C 0.654 0.0169 0.63212 0.02454 0.64514 0.01736 C 0.65104 0.01412 0.64931 0.01736 0.654 0.01412 C 0.65695 0.01204 0.65729 0.00996 0.66059 0.00949 C 0.6816 0.00672 0.68681 0.01505 0.68056 0.00625 " pathEditMode="relative" rAng="0" ptsTypes="fffffffffffffffffffffffffffffffA">
                                      <p:cBhvr>
                                        <p:cTn id="6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300" y="1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stuplenij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3.33333E-6 L 0.80781 -0.00833 " pathEditMode="relative" rAng="0" ptsTypes="AA">
                                      <p:cBhvr>
                                        <p:cTn id="8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400" y="-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pedsovet.su/_ld/351/94240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99592" y="1556792"/>
            <a:ext cx="691276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00B050"/>
                </a:solidFill>
              </a:rPr>
              <a:t>Наступила весна. На улице стало тепло, после суровой и холодной зимы хочется больше времени проводить на свежем воздухе. Но на улице нас подстерегает множество опасностей. Чтобы избежать беды мы сегодня рассмотрим, как предотвратить несчастье.</a:t>
            </a:r>
          </a:p>
        </p:txBody>
      </p:sp>
      <p:pic>
        <p:nvPicPr>
          <p:cNvPr id="1030" name="Picture 6" descr="http://mtdata.ru/u1/photo002D/20964710180-0/huge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23728" y="3315316"/>
            <a:ext cx="3006080" cy="2254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5829652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43809" y="1700808"/>
            <a:ext cx="547260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СПАСИБО!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292080" y="3861048"/>
            <a:ext cx="3744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88640"/>
            <a:ext cx="8064896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  Внимание! Сосульки!</a:t>
            </a:r>
            <a:endParaRPr lang="ru-RU" sz="48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1032" name="Picture 8" descr="http://s8.hostingkartinok.com/uploads/images/2016/03/0d38f183913f7cdc664d5474fddb6b58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700808"/>
            <a:ext cx="4897423" cy="3671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8562790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260648"/>
            <a:ext cx="72008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33CC"/>
                </a:solidFill>
              </a:rPr>
              <a:t>Т</a:t>
            </a:r>
            <a:r>
              <a:rPr lang="ru-RU" sz="2400" b="1" dirty="0" smtClean="0">
                <a:solidFill>
                  <a:srgbClr val="0033CC"/>
                </a:solidFill>
              </a:rPr>
              <a:t>ает </a:t>
            </a:r>
            <a:r>
              <a:rPr lang="ru-RU" sz="2400" b="1" dirty="0">
                <a:solidFill>
                  <a:srgbClr val="0033CC"/>
                </a:solidFill>
              </a:rPr>
              <a:t>снег на крышах домов, образуются огромные ледяные сосульки. Нельзя приближаться близко к таким местам, в любую минуту сосулька может упасть прямо на вас. Дома нужно попросить родителей, чтобы они убрали сосульки у входа, иначе придёт беда.</a:t>
            </a:r>
          </a:p>
        </p:txBody>
      </p:sp>
      <p:pic>
        <p:nvPicPr>
          <p:cNvPr id="3074" name="Picture 2" descr="https://go3.imgsmail.ru/imgpreview?key=5a6a64b3bb3d9ebd&amp;mb=imgdb_preview_101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87115" y="2996952"/>
            <a:ext cx="3449690" cy="2896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8133136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332656"/>
            <a:ext cx="7488832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Лужи-не место для игры!</a:t>
            </a:r>
            <a:endParaRPr lang="ru-RU" sz="4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2050" name="Picture 2" descr="http://imagizer.imageshack.com/img923/9629/BmIfQO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67234" y="1163283"/>
            <a:ext cx="3854964" cy="3634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smiles24.ru/data/smiles/anime-kukly-5182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2780928"/>
            <a:ext cx="3240360" cy="3254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1530174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404664"/>
            <a:ext cx="792088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33CC"/>
                </a:solidFill>
              </a:rPr>
              <a:t>Весной на улицах </a:t>
            </a:r>
            <a:r>
              <a:rPr lang="ru-RU" sz="2400" b="1" dirty="0" smtClean="0">
                <a:solidFill>
                  <a:srgbClr val="0033CC"/>
                </a:solidFill>
              </a:rPr>
              <a:t>разливаются </a:t>
            </a:r>
            <a:r>
              <a:rPr lang="ru-RU" sz="2400" b="1" dirty="0">
                <a:solidFill>
                  <a:srgbClr val="0033CC"/>
                </a:solidFill>
              </a:rPr>
              <a:t>огромные лужи. Вода в них очень холодная. Пуская кораблики, кидая камушки, просто играя рядом с водой, можно легко простудиться и заболеть. Лужи – не место для игры.</a:t>
            </a:r>
          </a:p>
        </p:txBody>
      </p:sp>
      <p:pic>
        <p:nvPicPr>
          <p:cNvPr id="4098" name="Picture 2" descr="http://20th.su/wp-content/uploads/2011/06/deti_i_korablik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99792" y="3140968"/>
            <a:ext cx="3240360" cy="3114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4104324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692696"/>
            <a:ext cx="712879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40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692696"/>
            <a:ext cx="806489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Не разводи костры!</a:t>
            </a:r>
            <a:endParaRPr lang="ru-RU" sz="40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3074" name="Picture 2" descr="http://savepic.su/2966605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91880" y="2780928"/>
            <a:ext cx="1967880" cy="2865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356547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1052736"/>
            <a:ext cx="813690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33CC"/>
                </a:solidFill>
              </a:rPr>
              <a:t>Весной люди начинают убирать территорию у домов, жечь костры. Это строго запрещено! </a:t>
            </a:r>
            <a:r>
              <a:rPr lang="ru-RU" sz="2400" b="1" dirty="0" smtClean="0">
                <a:solidFill>
                  <a:srgbClr val="0033CC"/>
                </a:solidFill>
              </a:rPr>
              <a:t>Высока </a:t>
            </a:r>
            <a:r>
              <a:rPr lang="ru-RU" sz="2400" b="1" dirty="0">
                <a:solidFill>
                  <a:srgbClr val="0033CC"/>
                </a:solidFill>
              </a:rPr>
              <a:t>опасность пожаров, может загореться дом и вы сами можете пострадать от огня.</a:t>
            </a:r>
          </a:p>
        </p:txBody>
      </p:sp>
      <p:pic>
        <p:nvPicPr>
          <p:cNvPr id="5122" name="Picture 2" descr="http://www.playcast.ru/uploads/2014/02/22/7563106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47864" y="3356992"/>
            <a:ext cx="2016224" cy="2614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1500058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620688"/>
            <a:ext cx="883661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Велосипед-не игрушка!</a:t>
            </a:r>
            <a:endParaRPr lang="ru-RU" sz="4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4098" name="Picture 2" descr="http://kartinki-vernisazh.ru/_ph/52/2/366363403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00681" y="2996952"/>
            <a:ext cx="2325382" cy="237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2990424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635</TotalTime>
  <Words>298</Words>
  <Application>Microsoft Office PowerPoint</Application>
  <PresentationFormat>Экран (4:3)</PresentationFormat>
  <Paragraphs>42</Paragraphs>
  <Slides>20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78</cp:revision>
  <dcterms:created xsi:type="dcterms:W3CDTF">2011-04-03T10:39:11Z</dcterms:created>
  <dcterms:modified xsi:type="dcterms:W3CDTF">2020-05-03T04:25:08Z</dcterms:modified>
</cp:coreProperties>
</file>