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79" r:id="rId6"/>
    <p:sldId id="259" r:id="rId7"/>
    <p:sldId id="261" r:id="rId8"/>
    <p:sldId id="281" r:id="rId9"/>
    <p:sldId id="280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1A"/>
    <a:srgbClr val="FF00FF"/>
    <a:srgbClr val="F28500"/>
    <a:srgbClr val="05F105"/>
    <a:srgbClr val="996600"/>
    <a:srgbClr val="AF04FC"/>
    <a:srgbClr val="FD494D"/>
    <a:srgbClr val="FFFF00"/>
    <a:srgbClr val="2234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74" y="5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F24A6-ECE5-4F5B-9D90-BE747347C176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88A6E-1216-447A-BED8-0C03B60AC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>
                <a:ln w="38100">
                  <a:solidFill>
                    <a:srgbClr val="7030A0"/>
                  </a:solidFill>
                  <a:prstDash val="solid"/>
                </a:ln>
                <a:solidFill>
                  <a:srgbClr val="FF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Лето</a:t>
            </a:r>
            <a:endParaRPr lang="ru-RU" sz="9600" b="1" dirty="0">
              <a:ln w="38100">
                <a:solidFill>
                  <a:srgbClr val="7030A0"/>
                </a:solidFill>
                <a:prstDash val="solid"/>
              </a:ln>
              <a:solidFill>
                <a:srgbClr val="FF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1124744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ФМАДОУ № 5 «Ручеек»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3573016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          Автор презентации  воспитатель: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414908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Четверикова Марина       Николаевна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93056"/>
            <a:ext cx="3744416" cy="489654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Поиграйте с детьми в игры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836712"/>
            <a:ext cx="4444934" cy="576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9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</a:rPr>
              <a:t>Четверг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400" dirty="0" smtClean="0"/>
              <a:t>Конструирование.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/>
              <a:t>Тема «Детская площадка летом.»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280281"/>
              </p:ext>
            </p:extLst>
          </p:nvPr>
        </p:nvGraphicFramePr>
        <p:xfrm>
          <a:off x="1259632" y="1556792"/>
          <a:ext cx="3168352" cy="2664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1634478719"/>
                    </a:ext>
                  </a:extLst>
                </a:gridCol>
              </a:tblGrid>
              <a:tr h="2664296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38764079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17588"/>
            <a:ext cx="7452828" cy="5497760"/>
          </a:xfrm>
          <a:prstGeom prst="rect">
            <a:avLst/>
          </a:prstGeom>
        </p:spPr>
      </p:pic>
      <p:sp>
        <p:nvSpPr>
          <p:cNvPr id="5" name="AutoShape 2" descr="https://ds05.infourok.ru/uploads/ex/044b/0003389a-3e19c152/img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28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07430"/>
            <a:ext cx="6912768" cy="12101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4" y="307430"/>
            <a:ext cx="7728396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3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Пятница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/>
              <a:t>Ознакомление </a:t>
            </a:r>
            <a:r>
              <a:rPr lang="ru-RU" sz="2400" dirty="0"/>
              <a:t>с художественной литературой</a:t>
            </a:r>
            <a:br>
              <a:rPr lang="ru-RU" sz="2400" dirty="0"/>
            </a:br>
            <a:r>
              <a:rPr lang="ru-RU" sz="2400" dirty="0"/>
              <a:t>Тема: «Самый красивый (тюльпан</a:t>
            </a:r>
            <a:r>
              <a:rPr lang="ru-RU" sz="2400" dirty="0" smtClean="0"/>
              <a:t>)» Б</a:t>
            </a:r>
            <a:r>
              <a:rPr lang="ru-RU" sz="2400" dirty="0"/>
              <a:t>. А. Александрова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1526881"/>
            <a:ext cx="28083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Тюльпан – это больше, чем просто цветок. Это символ степи, весны и возрождение природы, «душа наших предков». Как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прекрасна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степь весной! Зеленая, как ковер, густая трава покрывает ею всю. Чистый воздух! И на фоне зелени яркими коврами цветут тюльпаны, красные, желтые, оранжевые, бордовые, двухцветные, фиолетовые. Красота!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68252"/>
              </p:ext>
            </p:extLst>
          </p:nvPr>
        </p:nvGraphicFramePr>
        <p:xfrm>
          <a:off x="457200" y="2204864"/>
          <a:ext cx="2962672" cy="3168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2672">
                  <a:extLst>
                    <a:ext uri="{9D8B030D-6E8A-4147-A177-3AD203B41FA5}">
                      <a16:colId xmlns:a16="http://schemas.microsoft.com/office/drawing/2014/main" val="122514578"/>
                    </a:ext>
                  </a:extLst>
                </a:gridCol>
              </a:tblGrid>
              <a:tr h="316835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418884182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79035"/>
            <a:ext cx="4466208" cy="47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64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628800"/>
            <a:ext cx="2880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Великий композитор Петр Ильич Чайковский так любил цветы, что сочинил музыкальное произведение, которое называется «Вальс цветов».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140" y="1124744"/>
            <a:ext cx="4680520" cy="490370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Физминутка</a:t>
            </a:r>
            <a:r>
              <a:rPr lang="ru-RU" sz="2800" dirty="0" smtClean="0">
                <a:solidFill>
                  <a:srgbClr val="FF0000"/>
                </a:solidFill>
              </a:rPr>
              <a:t> «Цветы»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54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Почитайте с детьми произведения о цветах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AutoShape 4" descr="https://img1.labirint.ru/rcimg/776c98c4b06fde7e29da2967b5b329d6/1920x1080/books51/509251/ph_1.jpg?15638628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018580"/>
            <a:ext cx="2642865" cy="3374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132" y="1204834"/>
            <a:ext cx="2777469" cy="3491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548" y="1044600"/>
            <a:ext cx="3016199" cy="4077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4007502"/>
            <a:ext cx="2325464" cy="2797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706" y="4095294"/>
            <a:ext cx="2699015" cy="269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4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Посмотрите мультфильмы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7"/>
            <a:ext cx="3744416" cy="4104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235" y="1086476"/>
            <a:ext cx="3744416" cy="3773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082" y="4149080"/>
            <a:ext cx="4824536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6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7809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РОДИТЕЛИ, ПОМНИТЕ!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00" y="1196752"/>
            <a:ext cx="7416824" cy="5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4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85821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Спасибо за внимание!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И не забывайте улыбаться!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104256"/>
            <a:ext cx="6278503" cy="3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3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28" y="0"/>
            <a:ext cx="60722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ЛЕТО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ru-RU" sz="2400" b="1" i="1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920" y="1412776"/>
            <a:ext cx="41764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10211"/>
                </a:solidFill>
                <a:latin typeface="Comic Sans MS" pitchFamily="66" charset="0"/>
              </a:rPr>
              <a:t>               </a:t>
            </a: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Если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дует ветер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Теплый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, хоть и с </a:t>
            </a: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севера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,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Если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луг — в ромашках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И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комочках клевера,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Бабочки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и пчелы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Над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цветами кружатся,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И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осколком неба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Голубеет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лужица,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И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ребячья кожица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Словно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шоколадка…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Если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от клубники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Заалела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грядка —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Верная </a:t>
            </a:r>
            <a:r>
              <a:rPr lang="ru-RU" b="1" dirty="0">
                <a:solidFill>
                  <a:srgbClr val="F28500"/>
                </a:solidFill>
                <a:latin typeface="Comic Sans MS" pitchFamily="66" charset="0"/>
              </a:rPr>
              <a:t>примета:</a:t>
            </a:r>
            <a:br>
              <a:rPr lang="ru-RU" b="1" dirty="0">
                <a:solidFill>
                  <a:srgbClr val="F285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28500"/>
                </a:solidFill>
                <a:latin typeface="Comic Sans MS" pitchFamily="66" charset="0"/>
              </a:rPr>
              <a:t>          Наступило       </a:t>
            </a:r>
            <a:r>
              <a:rPr lang="ru-RU" b="1" dirty="0" smtClean="0">
                <a:solidFill>
                  <a:srgbClr val="FD494D"/>
                </a:solidFill>
                <a:latin typeface="Comic Sans MS" pitchFamily="66" charset="0"/>
              </a:rPr>
              <a:t>лето!!!</a:t>
            </a:r>
            <a:endParaRPr lang="ru-RU" b="1" dirty="0">
              <a:solidFill>
                <a:srgbClr val="FD494D"/>
              </a:solidFill>
              <a:latin typeface="Comic Sans MS" pitchFamily="66" charset="0"/>
            </a:endParaRPr>
          </a:p>
        </p:txBody>
      </p:sp>
      <p:pic>
        <p:nvPicPr>
          <p:cNvPr id="7170" name="Picture 2" descr="https://ds02.infourok.ru/uploads/ex/09bd/000637c4-911d68b2/hello_html_m74a46a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340831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196752"/>
            <a:ext cx="446449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85"/>
              </a:spcBef>
              <a:spcAft>
                <a:spcPts val="28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Уточнить и расширить представления детей о летних явлениях; продолжать работу по формированию интереса у детей к летнему времени года.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636912"/>
            <a:ext cx="4572000" cy="3588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285"/>
              </a:spcBef>
              <a:spcAft>
                <a:spcPts val="285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2060848"/>
            <a:ext cx="39604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Лето красное пришло, а с собою принесло яркие краски, оно раскрасило полянки, улицы, дома в пестрые цвета. Лето. Как же любят его дети!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И вправду лето- время, когда окружающий мир радует глаз своею </a:t>
            </a:r>
            <a:r>
              <a:rPr lang="ru-RU" dirty="0" err="1" smtClean="0">
                <a:solidFill>
                  <a:srgbClr val="111111"/>
                </a:solidFill>
                <a:latin typeface="Arial" panose="020B0604020202020204" pitchFamily="34" charset="0"/>
              </a:rPr>
              <a:t>пестротою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. Понаблюдайте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за цветами и бабочками на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прогулке, а затем создайте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летнюю картинку, чтоб яркие летние краски продолжали радовать нас и в хмурые деньки.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755626"/>
              </p:ext>
            </p:extLst>
          </p:nvPr>
        </p:nvGraphicFramePr>
        <p:xfrm>
          <a:off x="457200" y="620689"/>
          <a:ext cx="8003232" cy="1261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3232">
                  <a:extLst>
                    <a:ext uri="{9D8B030D-6E8A-4147-A177-3AD203B41FA5}">
                      <a16:colId xmlns:a16="http://schemas.microsoft.com/office/drawing/2014/main" val="4179953838"/>
                    </a:ext>
                  </a:extLst>
                </a:gridCol>
              </a:tblGrid>
              <a:tr h="1152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</a:rPr>
                        <a:t>Понедельник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70C0"/>
                          </a:solidFill>
                          <a:effectLst/>
                        </a:rPr>
                        <a:t>Аппликация</a:t>
                      </a:r>
                      <a:r>
                        <a:rPr lang="ru-RU" sz="2400" dirty="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rgbClr val="0070C0"/>
                          </a:solidFill>
                          <a:effectLst/>
                        </a:rPr>
                        <a:t>Тема: </a:t>
                      </a:r>
                      <a:r>
                        <a:rPr lang="ru-RU" sz="2400" dirty="0" smtClean="0">
                          <a:solidFill>
                            <a:srgbClr val="0070C0"/>
                          </a:solidFill>
                          <a:effectLst/>
                        </a:rPr>
                        <a:t>«Летние </a:t>
                      </a:r>
                      <a:r>
                        <a:rPr lang="ru-RU" sz="2400" dirty="0">
                          <a:solidFill>
                            <a:srgbClr val="0070C0"/>
                          </a:solidFill>
                          <a:effectLst/>
                        </a:rPr>
                        <a:t>цветочки»</a:t>
                      </a:r>
                      <a:endParaRPr lang="ru-RU" sz="2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15366697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950" t="12745" r="1770" b="3710"/>
          <a:stretch/>
        </p:blipFill>
        <p:spPr>
          <a:xfrm>
            <a:off x="457200" y="1882561"/>
            <a:ext cx="4042792" cy="435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4680"/>
          <a:stretch/>
        </p:blipFill>
        <p:spPr>
          <a:xfrm>
            <a:off x="251520" y="764704"/>
            <a:ext cx="5112568" cy="5472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418" t="6342" r="3182"/>
          <a:stretch/>
        </p:blipFill>
        <p:spPr>
          <a:xfrm>
            <a:off x="5508104" y="2492896"/>
            <a:ext cx="3312368" cy="352839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96136" y="548680"/>
            <a:ext cx="2890664" cy="172819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3A1A"/>
                </a:solidFill>
              </a:rPr>
              <a:t>Поиграйте с ребенком в игру «Посади бабочку на свой цветок»</a:t>
            </a:r>
            <a:endParaRPr lang="ru-RU" sz="2400" dirty="0">
              <a:solidFill>
                <a:srgbClr val="003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0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124744"/>
            <a:ext cx="42484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Прочтение стихотворения О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Высотская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«Одуванчик».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Уронило солнце 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Лучик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золотой.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Вырос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одуванчик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Первый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молодой!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 него чудесный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Золотистый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цвет,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Он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большого солнца, Маленький портрет!</a:t>
            </a:r>
            <a:endParaRPr lang="ru-RU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628800"/>
            <a:ext cx="3547864" cy="43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78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340768"/>
            <a:ext cx="30963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За весной следует лето.</a:t>
            </a:r>
          </a:p>
          <a:p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Летом всюду кипит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жизнь. Небо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- ярко –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голубое. Солнце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светит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под его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жаркими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лучами распускаются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цветы, зреют ягоды.</a:t>
            </a:r>
          </a:p>
          <a:p>
            <a:endParaRPr lang="ru-RU" dirty="0">
              <a:solidFill>
                <a:schemeClr val="tx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501008"/>
            <a:ext cx="3816424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185" r="20307" b="7485"/>
          <a:stretch/>
        </p:blipFill>
        <p:spPr>
          <a:xfrm>
            <a:off x="5076056" y="332656"/>
            <a:ext cx="3648406" cy="424847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500042"/>
            <a:ext cx="77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Природа вся оживает: цветут цветы, поют птицы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069256"/>
            <a:ext cx="2952328" cy="258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055134"/>
            <a:ext cx="2369468" cy="29499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223" y="1023183"/>
            <a:ext cx="2284555" cy="2837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242825"/>
            <a:ext cx="3151110" cy="2415321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294220"/>
              </p:ext>
            </p:extLst>
          </p:nvPr>
        </p:nvGraphicFramePr>
        <p:xfrm>
          <a:off x="899591" y="1412776"/>
          <a:ext cx="2035365" cy="20482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5365">
                  <a:extLst>
                    <a:ext uri="{9D8B030D-6E8A-4147-A177-3AD203B41FA5}">
                      <a16:colId xmlns:a16="http://schemas.microsoft.com/office/drawing/2014/main" val="2864204383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</a:rPr>
                        <a:t>Вторник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Рисование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Тема: «Нарисуй картинку про лето» «Одуванчик»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21201149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83042"/>
            <a:ext cx="4032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Если </a:t>
            </a:r>
            <a:r>
              <a:rPr lang="ru-RU" sz="2400" dirty="0">
                <a:solidFill>
                  <a:srgbClr val="FF0000"/>
                </a:solidFill>
              </a:rPr>
              <a:t>в небе ходят грозы,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Если </a:t>
            </a:r>
            <a:r>
              <a:rPr lang="ru-RU" sz="2400" dirty="0">
                <a:solidFill>
                  <a:srgbClr val="FF0000"/>
                </a:solidFill>
              </a:rPr>
              <a:t>травы расцвели,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Если </a:t>
            </a:r>
            <a:r>
              <a:rPr lang="ru-RU" sz="2400" dirty="0">
                <a:solidFill>
                  <a:srgbClr val="FF0000"/>
                </a:solidFill>
              </a:rPr>
              <a:t>рано утром росы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Гнут </a:t>
            </a:r>
            <a:r>
              <a:rPr lang="ru-RU" sz="2400" dirty="0">
                <a:solidFill>
                  <a:srgbClr val="FF0000"/>
                </a:solidFill>
              </a:rPr>
              <a:t>былинки до земли,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Если </a:t>
            </a:r>
            <a:r>
              <a:rPr lang="ru-RU" sz="2400" dirty="0">
                <a:solidFill>
                  <a:srgbClr val="FF0000"/>
                </a:solidFill>
              </a:rPr>
              <a:t>в рощах над калиной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Вплоть </a:t>
            </a:r>
            <a:r>
              <a:rPr lang="ru-RU" sz="2400" dirty="0">
                <a:solidFill>
                  <a:srgbClr val="FF0000"/>
                </a:solidFill>
              </a:rPr>
              <a:t>до ночи гул пчелиный,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Если </a:t>
            </a:r>
            <a:r>
              <a:rPr lang="ru-RU" sz="2400" dirty="0">
                <a:solidFill>
                  <a:srgbClr val="FF0000"/>
                </a:solidFill>
              </a:rPr>
              <a:t>солнышком согрета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Вся </a:t>
            </a:r>
            <a:r>
              <a:rPr lang="ru-RU" sz="2400" dirty="0">
                <a:solidFill>
                  <a:srgbClr val="FF0000"/>
                </a:solidFill>
              </a:rPr>
              <a:t>вода в реке до дна – Значит, это уже лето!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Значит</a:t>
            </a:r>
            <a:r>
              <a:rPr lang="ru-RU" sz="2400" dirty="0">
                <a:solidFill>
                  <a:srgbClr val="FF0000"/>
                </a:solidFill>
              </a:rPr>
              <a:t>, кончилась весна!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836712"/>
            <a:ext cx="4320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Летом самые </a:t>
            </a:r>
            <a:r>
              <a:rPr lang="ru-RU" dirty="0"/>
              <a:t>длинные дни, а ночи короткие. Не успеет погаснуть вечерняя зорька, как </a:t>
            </a:r>
            <a:r>
              <a:rPr lang="ru-RU" dirty="0" smtClean="0"/>
              <a:t>на </a:t>
            </a:r>
            <a:r>
              <a:rPr lang="ru-RU" dirty="0"/>
              <a:t>востоке уже разгорается утренняя заря. Лиловые колокольчики, белые ромашки, желтые купальницы – каких только красок не увидишь на июньской лужайке! В высоких травах стрекочут кузнечики. Над цветущим лугом летают пчелы и бабочки. Мы с вами часто наблюдали на участке за божьей коровкой, муравьями. Летом всюду много птиц. В июне у пернатых начинают появляться птенцы, они вскармливают их. Много летом хлопот и у зверей. Хотя вокруг достаточно корма, беззаботных дней в эту пору нет. Надо кормить и охранять своих детенышей, затем учить их добывать себе корм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836994"/>
              </p:ext>
            </p:extLst>
          </p:nvPr>
        </p:nvGraphicFramePr>
        <p:xfrm>
          <a:off x="323528" y="404665"/>
          <a:ext cx="3456384" cy="872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349646469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</a:rPr>
                        <a:t>Среда</a:t>
                      </a: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</a:rPr>
                        <a:t> О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</a:rPr>
                        <a:t>знакомление 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с окружающим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Тема: «Что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</a:rPr>
                        <a:t>, такое 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лето?»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182171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12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51344"/>
            <a:ext cx="388843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Физминутка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«ЛЕТО»</a:t>
            </a:r>
          </a:p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Летом дети плавают, </a:t>
            </a:r>
            <a:r>
              <a:rPr lang="ru-RU" sz="1400" i="1" dirty="0">
                <a:solidFill>
                  <a:srgbClr val="111111"/>
                </a:solidFill>
                <a:latin typeface="Arial" panose="020B0604020202020204" pitchFamily="34" charset="0"/>
              </a:rPr>
              <a:t>Дети имитируют движения</a:t>
            </a:r>
            <a:r>
              <a:rPr lang="ru-RU" sz="1400" i="1" dirty="0" smtClean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  <a:endParaRPr lang="ru-RU" sz="1400" i="1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Бегают, гуляют. </a:t>
            </a:r>
            <a:r>
              <a:rPr lang="ru-RU" sz="1400" i="1" dirty="0">
                <a:solidFill>
                  <a:srgbClr val="111111"/>
                </a:solidFill>
                <a:latin typeface="Arial" panose="020B0604020202020204" pitchFamily="34" charset="0"/>
              </a:rPr>
              <a:t>Бег на месте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Летом дети прыгают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, </a:t>
            </a:r>
            <a:r>
              <a:rPr lang="ru-RU" sz="1600" i="1" dirty="0">
                <a:solidFill>
                  <a:srgbClr val="111111"/>
                </a:solidFill>
                <a:latin typeface="Arial" panose="020B0604020202020204" pitchFamily="34" charset="0"/>
              </a:rPr>
              <a:t>Прыжки.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А после – отдыхают. </a:t>
            </a:r>
            <a:r>
              <a:rPr lang="ru-RU" sz="1600" i="1" dirty="0">
                <a:solidFill>
                  <a:srgbClr val="111111"/>
                </a:solidFill>
                <a:latin typeface="Arial" panose="020B0604020202020204" pitchFamily="34" charset="0"/>
              </a:rPr>
              <a:t>Присесть.</a:t>
            </a:r>
          </a:p>
          <a:p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Летом дети в лес идут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. </a:t>
            </a:r>
            <a:r>
              <a:rPr lang="ru-RU" sz="1400" i="1" dirty="0">
                <a:solidFill>
                  <a:srgbClr val="111111"/>
                </a:solidFill>
                <a:latin typeface="Arial" panose="020B0604020202020204" pitchFamily="34" charset="0"/>
              </a:rPr>
              <a:t>Ходьба на месте.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Что там только ни найдут! </a:t>
            </a:r>
            <a:r>
              <a:rPr lang="ru-RU" sz="1400" i="1" dirty="0">
                <a:solidFill>
                  <a:srgbClr val="111111"/>
                </a:solidFill>
                <a:latin typeface="Arial" panose="020B0604020202020204" pitchFamily="34" charset="0"/>
              </a:rPr>
              <a:t>Развести руки в стороны.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Справа зреет земляника, </a:t>
            </a:r>
            <a:r>
              <a:rPr lang="ru-RU" sz="1400" i="1" dirty="0">
                <a:solidFill>
                  <a:srgbClr val="111111"/>
                </a:solidFill>
                <a:latin typeface="Arial" panose="020B0604020202020204" pitchFamily="34" charset="0"/>
              </a:rPr>
              <a:t>Наклоны вправо.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Слева – сладкая черника</a:t>
            </a:r>
            <a:r>
              <a:rPr lang="ru-RU" sz="1400" i="1" dirty="0">
                <a:solidFill>
                  <a:srgbClr val="111111"/>
                </a:solidFill>
                <a:latin typeface="Arial" panose="020B0604020202020204" pitchFamily="34" charset="0"/>
              </a:rPr>
              <a:t>. Наклоны вправо.</a:t>
            </a:r>
          </a:p>
          <a:p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Летом хорошо в лесу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, </a:t>
            </a:r>
            <a:r>
              <a:rPr lang="ru-RU" sz="1400" dirty="0">
                <a:solidFill>
                  <a:srgbClr val="111111"/>
                </a:solidFill>
                <a:latin typeface="Arial" panose="020B0604020202020204" pitchFamily="34" charset="0"/>
              </a:rPr>
              <a:t>Хлопки в ладоши.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Но увидели осу. </a:t>
            </a:r>
            <a:r>
              <a:rPr lang="ru-RU" sz="1400" i="1" dirty="0">
                <a:solidFill>
                  <a:srgbClr val="111111"/>
                </a:solidFill>
                <a:latin typeface="Arial" panose="020B0604020202020204" pitchFamily="34" charset="0"/>
              </a:rPr>
              <a:t>Пальцы сложить в щепоть, произнести «ж-ж-ж».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Быстро – быстро побежали, </a:t>
            </a:r>
            <a:r>
              <a:rPr lang="ru-RU" sz="1400" dirty="0">
                <a:solidFill>
                  <a:srgbClr val="111111"/>
                </a:solidFill>
                <a:latin typeface="Arial" panose="020B0604020202020204" pitchFamily="34" charset="0"/>
              </a:rPr>
              <a:t>Бег по кругу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Очень сильно все устали. </a:t>
            </a:r>
            <a:r>
              <a:rPr lang="ru-RU" sz="1400" i="1" dirty="0">
                <a:solidFill>
                  <a:srgbClr val="111111"/>
                </a:solidFill>
                <a:latin typeface="Arial" panose="020B0604020202020204" pitchFamily="34" charset="0"/>
              </a:rPr>
              <a:t>Присесть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583" t="2440" r="3234" b="6020"/>
          <a:stretch/>
        </p:blipFill>
        <p:spPr>
          <a:xfrm>
            <a:off x="4427984" y="644486"/>
            <a:ext cx="4392488" cy="58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054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478</Words>
  <Application>Microsoft Office PowerPoint</Application>
  <PresentationFormat>Экран (4:3)</PresentationFormat>
  <Paragraphs>62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Тема Office</vt:lpstr>
      <vt:lpstr>Лето</vt:lpstr>
      <vt:lpstr>Презентация PowerPoint</vt:lpstr>
      <vt:lpstr>Презентация PowerPoint</vt:lpstr>
      <vt:lpstr>Поиграйте с ребенком в игру «Посади бабочку на свой цветок»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Поиграйте с детьми в игры </vt:lpstr>
      <vt:lpstr>Четверг Конструирование.  Тема «Детская площадка летом.» </vt:lpstr>
      <vt:lpstr>Презентация PowerPoint</vt:lpstr>
      <vt:lpstr> Пятница  Ознакомление с художественной литературой Тема: «Самый красивый (тюльпан)» Б. А. Александрова </vt:lpstr>
      <vt:lpstr>Физминутка «Цветы»</vt:lpstr>
      <vt:lpstr>Почитайте с детьми произведения о цветах</vt:lpstr>
      <vt:lpstr>Посмотрите мультфильмы</vt:lpstr>
      <vt:lpstr>РОДИТЕЛИ, ПОМНИТЕ!</vt:lpstr>
      <vt:lpstr>Спасибо за внимание! И не забывайте улыбаться!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Marina</cp:lastModifiedBy>
  <cp:revision>83</cp:revision>
  <dcterms:created xsi:type="dcterms:W3CDTF">2014-05-10T08:26:16Z</dcterms:created>
  <dcterms:modified xsi:type="dcterms:W3CDTF">2020-05-19T06:59:39Z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989554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